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8" r:id="rId12"/>
    <p:sldId id="266" r:id="rId13"/>
    <p:sldId id="267" r:id="rId14"/>
    <p:sldId id="269" r:id="rId15"/>
    <p:sldId id="270" r:id="rId16"/>
    <p:sldId id="273" r:id="rId17"/>
    <p:sldId id="272" r:id="rId18"/>
    <p:sldId id="274" r:id="rId19"/>
    <p:sldId id="276" r:id="rId20"/>
    <p:sldId id="277" r:id="rId21"/>
    <p:sldId id="278" r:id="rId22"/>
    <p:sldId id="279" r:id="rId23"/>
    <p:sldId id="281" r:id="rId24"/>
    <p:sldId id="28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4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7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17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990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8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69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6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8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3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1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2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5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5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564056-05DB-47FF-AAFF-FB0BC0D2F39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2315E-E4A8-40EA-B491-336E91BE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11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4BC7-97C0-A33C-5A49-0380D2755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&amp;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00AE8-5592-9B00-D8CC-A0FEAAF05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410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07" name="Oval 410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09" name="Picture 410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11" name="Picture 411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13" name="Rectangle 411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F79D3-5BC6-C74A-960B-1DE8EC60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.NET</a:t>
            </a:r>
          </a:p>
        </p:txBody>
      </p:sp>
      <p:sp>
        <p:nvSpPr>
          <p:cNvPr id="411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9" name="Freeform: Shape 4118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A8685F-9E1A-D005-81E1-403F822C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332" y="647698"/>
            <a:ext cx="4817600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9E3B-DAEF-1B8D-71A5-218BC358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51780-3FB3-DA89-A543-263A719C9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3E77-CD61-EC20-DADA-FEECB45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9F8AC-A1AA-7462-6904-BB5C17C3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16" y="1774869"/>
            <a:ext cx="7154273" cy="469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76437-67BB-D66D-BD7B-EB1B9A4D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3" y="1533031"/>
            <a:ext cx="5715798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5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3E77-CD61-EC20-DADA-FEECB45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F882F-169F-A016-CD3C-E0DE8311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2" y="1300797"/>
            <a:ext cx="6162994" cy="232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AD0E7-F7B1-1F02-5BCB-7F7D16AB4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89" y="3629220"/>
            <a:ext cx="5853611" cy="27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3E77-CD61-EC20-DADA-FEECB454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A601-93A9-A4E0-3ADC-55330142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6" y="1853247"/>
            <a:ext cx="8695641" cy="30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3CCD-327E-5299-BD41-7618185B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and .NET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707CC-B553-68FF-5A42-17F989D3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859" y="1555961"/>
            <a:ext cx="8946541" cy="4195481"/>
          </a:xfrm>
        </p:spPr>
        <p:txBody>
          <a:bodyPr/>
          <a:lstStyle/>
          <a:p>
            <a:r>
              <a:rPr lang="en-US" dirty="0"/>
              <a:t>Using Command Prompt / Terminal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a new solution named </a:t>
            </a:r>
            <a:r>
              <a:rPr lang="en-US" dirty="0" err="1">
                <a:cs typeface="Courier New" panose="02070309020205020404" pitchFamily="49" charset="0"/>
              </a:rPr>
              <a:t>MyFirstApp</a:t>
            </a:r>
            <a:endParaRPr lang="en-US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--name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MyFirstApp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C81A6-DC43-CC32-7D3C-2226149FA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96" y="2843634"/>
            <a:ext cx="7890061" cy="381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1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3CCD-327E-5299-BD41-7618185B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and .NET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707CC-B553-68FF-5A42-17F989D3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82" y="1734866"/>
            <a:ext cx="8946541" cy="4195481"/>
          </a:xfrm>
        </p:spPr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Create a new subfolder and project for a console app named </a:t>
            </a:r>
            <a:r>
              <a:rPr lang="en-US" sz="1800" dirty="0" err="1">
                <a:cs typeface="Courier New" panose="02070309020205020404" pitchFamily="49" charset="0"/>
              </a:rPr>
              <a:t>HelloCS</a:t>
            </a:r>
            <a:endParaRPr lang="en-US" sz="1800" dirty="0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console --output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B7173-166F-F9A7-A32D-243E8D1F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72" y="2684072"/>
            <a:ext cx="8530364" cy="17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3CCD-327E-5299-BD41-7618185B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and .NET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707CC-B553-68FF-5A42-17F989D37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Add the project to the solution</a:t>
            </a:r>
          </a:p>
          <a:p>
            <a:pPr marL="4572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HelloCS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21B98-BC41-17AE-D773-DD17032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03" y="3042168"/>
            <a:ext cx="572532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3CCD-327E-5299-BD41-7618185B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and .NET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707CC-B553-68FF-5A42-17F989D37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cs typeface="Courier New" panose="02070309020205020404" pitchFamily="49" charset="0"/>
              </a:rPr>
              <a:t>Start Visual Studio Code</a:t>
            </a:r>
          </a:p>
          <a:p>
            <a:pPr marL="4572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code .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CFB02-1EA3-5BA9-0DCD-A7838BA4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47" y="2252588"/>
            <a:ext cx="7230253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F675-E22F-914A-8C1A-FCF3CD46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834" y="542170"/>
            <a:ext cx="8946541" cy="1136159"/>
          </a:xfrm>
        </p:spPr>
        <p:txBody>
          <a:bodyPr/>
          <a:lstStyle/>
          <a:p>
            <a:r>
              <a:rPr lang="en-US" dirty="0"/>
              <a:t>Navigate to </a:t>
            </a:r>
            <a:r>
              <a:rPr lang="en-US" b="1" dirty="0"/>
              <a:t>View | Output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OUTPUT</a:t>
            </a:r>
            <a:r>
              <a:rPr lang="en-US" dirty="0"/>
              <a:t> pane, select </a:t>
            </a:r>
            <a:r>
              <a:rPr lang="en-US" b="1" dirty="0"/>
              <a:t>C# Dev Kit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DBA96-2BA3-3890-39F7-87938BC4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5" y="1463392"/>
            <a:ext cx="9046830" cy="52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9007-E3FC-C119-14F0-94153234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F7DA9-297D-6859-81D1-7DAFD2BB2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is a free, cross-platform, open-source developer platform for building many kinds of applications. </a:t>
            </a:r>
          </a:p>
          <a:p>
            <a:r>
              <a:rPr lang="en-US" dirty="0"/>
              <a:t>It can run programs written in multiple languages, with C# being the most popular.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19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97EA1-9FF9-7131-AB17-70E4D0A0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47" y="1390697"/>
            <a:ext cx="8794001" cy="509904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80510-35D6-51CE-F07F-BF3EF819DD2F}"/>
              </a:ext>
            </a:extLst>
          </p:cNvPr>
          <p:cNvSpPr txBox="1">
            <a:spLocks/>
          </p:cNvSpPr>
          <p:nvPr/>
        </p:nvSpPr>
        <p:spPr>
          <a:xfrm>
            <a:off x="854834" y="542170"/>
            <a:ext cx="10098088" cy="1136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/>
              <a:t>Right-click on any file in the </a:t>
            </a:r>
            <a:r>
              <a:rPr lang="en-US" sz="1800" b="1" dirty="0" err="1"/>
              <a:t>HelloCS</a:t>
            </a:r>
            <a:r>
              <a:rPr lang="en-US" sz="1800" dirty="0"/>
              <a:t> project and choose </a:t>
            </a:r>
            <a:r>
              <a:rPr lang="en-US" sz="1800" b="1" dirty="0"/>
              <a:t>Open In Integrated Terminal</a:t>
            </a:r>
            <a:r>
              <a:rPr lang="en-US" sz="1800" dirty="0"/>
              <a:t>.</a:t>
            </a:r>
          </a:p>
          <a:p>
            <a:r>
              <a:rPr lang="en-US" sz="1800" dirty="0"/>
              <a:t>In TERMINAL, enter the command: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run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665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E516-B442-7E6D-3055-5F798449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B311-D3A4-B36C-1110-FF022CAB9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Terminal, change to the upper directory</a:t>
            </a:r>
          </a:p>
          <a:p>
            <a:pPr marL="457200" lvl="1" indent="0">
              <a:buNone/>
            </a:pPr>
            <a:r>
              <a:rPr lang="en-US" sz="1800" b="1" i="0" u="none" strike="noStrike" baseline="0" dirty="0">
                <a:solidFill>
                  <a:srgbClr val="F9F9F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cd ..</a:t>
            </a:r>
            <a:endParaRPr lang="en-US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In Terminal, enter the command to create a new console app project named </a:t>
            </a:r>
            <a:r>
              <a:rPr lang="en-US" dirty="0" err="1"/>
              <a:t>AboutMyEnvironment</a:t>
            </a:r>
            <a:r>
              <a:rPr lang="en-US" dirty="0"/>
              <a:t> using the older non-top-level program style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b="0" i="0" u="none" strike="noStrike" baseline="0" dirty="0">
                <a:solidFill>
                  <a:srgbClr val="F9F9F3"/>
                </a:solidFill>
                <a:latin typeface="Consolas" panose="020B0609020204030204" pitchFamily="49" charset="0"/>
              </a:rPr>
              <a:t>dotnet new console -o </a:t>
            </a:r>
            <a:r>
              <a:rPr lang="en-US" sz="1800" b="0" i="0" u="none" strike="noStrike" baseline="0" dirty="0" err="1">
                <a:solidFill>
                  <a:srgbClr val="F9F9F3"/>
                </a:solidFill>
                <a:latin typeface="Consolas" panose="020B0609020204030204" pitchFamily="49" charset="0"/>
              </a:rPr>
              <a:t>AboutMyEnvironment</a:t>
            </a:r>
            <a:r>
              <a:rPr lang="en-US" sz="1800" b="0" i="0" u="none" strike="noStrike" baseline="0" dirty="0">
                <a:solidFill>
                  <a:srgbClr val="F9F9F3"/>
                </a:solidFill>
                <a:latin typeface="Consolas" panose="020B0609020204030204" pitchFamily="49" charset="0"/>
              </a:rPr>
              <a:t> --use-program-main</a:t>
            </a:r>
            <a:endParaRPr lang="en-US" dirty="0"/>
          </a:p>
          <a:p>
            <a:r>
              <a:rPr lang="en-US" dirty="0"/>
              <a:t>In TERMINAL, use the dotnet CLI to add the new project folder to the solution</a:t>
            </a:r>
          </a:p>
          <a:p>
            <a:pPr marL="457200" lvl="1" indent="0">
              <a:buNone/>
            </a:pPr>
            <a:r>
              <a:rPr lang="en-US" sz="1800" b="0" i="0" u="none" strike="noStrike" baseline="0" dirty="0">
                <a:solidFill>
                  <a:srgbClr val="F9F9F3"/>
                </a:solidFill>
                <a:latin typeface="Consolas" panose="020B0609020204030204" pitchFamily="49" charset="0"/>
              </a:rPr>
              <a:t>dotnet </a:t>
            </a:r>
            <a:r>
              <a:rPr lang="en-US" sz="1800" b="0" i="0" u="none" strike="noStrike" baseline="0" dirty="0" err="1">
                <a:solidFill>
                  <a:srgbClr val="F9F9F3"/>
                </a:solidFill>
                <a:latin typeface="Consolas" panose="020B0609020204030204" pitchFamily="49" charset="0"/>
              </a:rPr>
              <a:t>sln</a:t>
            </a:r>
            <a:r>
              <a:rPr lang="en-US" sz="1800" b="0" i="0" u="none" strike="noStrike" baseline="0" dirty="0">
                <a:solidFill>
                  <a:srgbClr val="F9F9F3"/>
                </a:solidFill>
                <a:latin typeface="Consolas" panose="020B0609020204030204" pitchFamily="49" charset="0"/>
              </a:rPr>
              <a:t> add </a:t>
            </a:r>
            <a:r>
              <a:rPr lang="en-US" sz="1800" b="0" i="0" u="none" strike="noStrike" baseline="0" dirty="0" err="1">
                <a:solidFill>
                  <a:srgbClr val="F9F9F3"/>
                </a:solidFill>
                <a:latin typeface="Consolas" panose="020B0609020204030204" pitchFamily="49" charset="0"/>
              </a:rPr>
              <a:t>AboutMyEnvironment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4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483BC-2AF5-A62B-833D-2E9CCD6E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6" y="306294"/>
            <a:ext cx="10813899" cy="62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E516-B442-7E6D-3055-5F798449A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</a:t>
            </a:r>
            <a:r>
              <a:rPr lang="en-US" dirty="0" err="1"/>
              <a:t>Program.cs</a:t>
            </a:r>
            <a:r>
              <a:rPr lang="en-US" dirty="0"/>
              <a:t> of the 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B311-D3A4-B36C-1110-FF022CAB9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Program.cs</a:t>
            </a:r>
            <a:r>
              <a:rPr lang="en-US" dirty="0"/>
              <a:t> using Solution Explorer and in the Main method, change the existing statement with the following code.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1800" dirty="0" err="1">
                <a:latin typeface="Consolas" panose="020B0609020204030204" pitchFamily="49" charset="0"/>
              </a:rPr>
              <a:t>Console.WriteLine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Environment.CurrentDirectory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Console.WriteLine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Environment.OSVersion.VersionString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</a:rPr>
              <a:t>Console.WriteLine</a:t>
            </a:r>
            <a:r>
              <a:rPr lang="en-US" sz="1800" dirty="0">
                <a:latin typeface="Consolas" panose="020B0609020204030204" pitchFamily="49" charset="0"/>
              </a:rPr>
              <a:t>("Namespace: {0}", </a:t>
            </a:r>
            <a:r>
              <a:rPr lang="en-US" sz="1800" dirty="0" err="1">
                <a:latin typeface="Consolas" panose="020B0609020204030204" pitchFamily="49" charset="0"/>
              </a:rPr>
              <a:t>typeof</a:t>
            </a:r>
            <a:r>
              <a:rPr lang="en-US" sz="1800" dirty="0">
                <a:latin typeface="Consolas" panose="020B0609020204030204" pitchFamily="49" charset="0"/>
              </a:rPr>
              <a:t>(Program).Namespace);	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dirty="0"/>
              <a:t>In TERMINAL, run the project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dotnet run</a:t>
            </a:r>
          </a:p>
        </p:txBody>
      </p:sp>
    </p:spTree>
    <p:extLst>
      <p:ext uri="{BB962C8B-B14F-4D97-AF65-F5344CB8AC3E}">
        <p14:creationId xmlns:p14="http://schemas.microsoft.com/office/powerpoint/2010/main" val="941747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BDC73-8F71-6628-1AEF-F6342A2A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128127"/>
            <a:ext cx="11345858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2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26E7-39C1-CA39-F744-F8B55D76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02716-3BA4-2A66-555B-13415C02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87" y="1652530"/>
            <a:ext cx="8433358" cy="41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9007-E3FC-C119-14F0-94153234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F7DA9-297D-6859-81D1-7DAFD2BB2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includes the following components. </a:t>
            </a:r>
          </a:p>
          <a:p>
            <a:pPr lvl="1"/>
            <a:r>
              <a:rPr lang="en-US" b="1" dirty="0"/>
              <a:t>Runtime</a:t>
            </a:r>
            <a:r>
              <a:rPr lang="en-US" dirty="0"/>
              <a:t> -- executes application code.</a:t>
            </a:r>
          </a:p>
          <a:p>
            <a:pPr lvl="1"/>
            <a:r>
              <a:rPr lang="en-US" b="1" dirty="0"/>
              <a:t>Libraries</a:t>
            </a:r>
            <a:r>
              <a:rPr lang="en-US" dirty="0"/>
              <a:t> -- provides utility functionality like JSON parsing.</a:t>
            </a:r>
          </a:p>
          <a:p>
            <a:pPr lvl="1"/>
            <a:r>
              <a:rPr lang="en-US" b="1" dirty="0"/>
              <a:t>Compiler</a:t>
            </a:r>
            <a:r>
              <a:rPr lang="en-US" dirty="0"/>
              <a:t> -- compiles C# (and other languages) source code into (runtime) executable code.</a:t>
            </a:r>
          </a:p>
          <a:p>
            <a:pPr lvl="1"/>
            <a:r>
              <a:rPr lang="en-US" b="1" dirty="0"/>
              <a:t>SDK and other tools </a:t>
            </a:r>
            <a:r>
              <a:rPr lang="en-US" dirty="0"/>
              <a:t>-- enable building and monitoring apps with modern workflows.</a:t>
            </a:r>
          </a:p>
          <a:p>
            <a:pPr lvl="1"/>
            <a:r>
              <a:rPr lang="en-US" b="1" dirty="0"/>
              <a:t>App stacks </a:t>
            </a:r>
            <a:r>
              <a:rPr lang="en-US" dirty="0"/>
              <a:t>-- like ASP.NET Core and Windows Forms, that enable writing apps.</a:t>
            </a:r>
          </a:p>
        </p:txBody>
      </p:sp>
    </p:spTree>
    <p:extLst>
      <p:ext uri="{BB962C8B-B14F-4D97-AF65-F5344CB8AC3E}">
        <p14:creationId xmlns:p14="http://schemas.microsoft.com/office/powerpoint/2010/main" val="143025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845A-4868-8217-3053-14AF6D40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1A395-1FAD-FBEB-9552-E527161C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variants of .NET, each supporting a different type of app. The reason for multiple variants is part historical, part technical.</a:t>
            </a:r>
          </a:p>
          <a:p>
            <a:pPr lvl="1"/>
            <a:r>
              <a:rPr lang="en-US" b="1" dirty="0"/>
              <a:t>.NET Framework </a:t>
            </a:r>
            <a:r>
              <a:rPr lang="en-US" dirty="0"/>
              <a:t>-- The original .NET. It provides access to the broad capabilities of Windows and Windows Server. It is actively supported, in maintenance.</a:t>
            </a:r>
          </a:p>
          <a:p>
            <a:pPr lvl="1"/>
            <a:r>
              <a:rPr lang="en-US" b="1" dirty="0"/>
              <a:t>Mono</a:t>
            </a:r>
            <a:r>
              <a:rPr lang="en-US" dirty="0"/>
              <a:t> -- The original community and open-source .NET. A cross-platform implementation of .NET Framework. Actively supported for Android, iOS, and </a:t>
            </a:r>
            <a:r>
              <a:rPr lang="en-US" dirty="0" err="1"/>
              <a:t>WebAssembly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.NET (Core)</a:t>
            </a:r>
            <a:r>
              <a:rPr lang="en-US" dirty="0"/>
              <a:t> -- Modern .NET. A cross-platform and open-source implementation of .NET, rethought for the cloud age while remaining significantly compatible with .NET Framework. Actively supported for Linux, macOS, and Windows.</a:t>
            </a:r>
          </a:p>
        </p:txBody>
      </p:sp>
    </p:spTree>
    <p:extLst>
      <p:ext uri="{BB962C8B-B14F-4D97-AF65-F5344CB8AC3E}">
        <p14:creationId xmlns:p14="http://schemas.microsoft.com/office/powerpoint/2010/main" val="181381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D2CC-E732-06B1-6E32-5477DF89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HISTORY</a:t>
            </a:r>
          </a:p>
        </p:txBody>
      </p:sp>
      <p:pic>
        <p:nvPicPr>
          <p:cNvPr id="1028" name="Picture 4" descr="An In-Depth Exploration of .NET: What is .NET? Part 1 | by Lewis Baxter |  Medium">
            <a:extLst>
              <a:ext uri="{FF2B5EF4-FFF2-40B4-BE49-F238E27FC236}">
                <a16:creationId xmlns:a16="http://schemas.microsoft.com/office/drawing/2014/main" id="{22C5AA12-18FE-2576-0592-D42C25CC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5" y="1530282"/>
            <a:ext cx="11092070" cy="42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4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NET and C# versions - 8/12 Update">
            <a:extLst>
              <a:ext uri="{FF2B5EF4-FFF2-40B4-BE49-F238E27FC236}">
                <a16:creationId xmlns:a16="http://schemas.microsoft.com/office/drawing/2014/main" id="{A84847F6-CFF7-3F47-B0AA-36EE2108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8"/>
          <a:stretch/>
        </p:blipFill>
        <p:spPr bwMode="auto">
          <a:xfrm>
            <a:off x="1428750" y="181300"/>
            <a:ext cx="8982075" cy="64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5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.NET and C# versions - 8/12 Update">
            <a:extLst>
              <a:ext uri="{FF2B5EF4-FFF2-40B4-BE49-F238E27FC236}">
                <a16:creationId xmlns:a16="http://schemas.microsoft.com/office/drawing/2014/main" id="{B94FD29E-46A3-B333-045C-72459F49F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3" b="44142"/>
          <a:stretch/>
        </p:blipFill>
        <p:spPr bwMode="auto">
          <a:xfrm>
            <a:off x="620018" y="985837"/>
            <a:ext cx="10951964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6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.NET and C# versions - 8/12 Update">
            <a:extLst>
              <a:ext uri="{FF2B5EF4-FFF2-40B4-BE49-F238E27FC236}">
                <a16:creationId xmlns:a16="http://schemas.microsoft.com/office/drawing/2014/main" id="{B94FD29E-46A3-B333-045C-72459F49F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" b="69183"/>
          <a:stretch/>
        </p:blipFill>
        <p:spPr bwMode="auto">
          <a:xfrm>
            <a:off x="1027920" y="895350"/>
            <a:ext cx="1051343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7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79D3-5BC6-C74A-960B-1DE8EC60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Framework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5F3B02-C02A-837A-3D37-327F6F19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72" y="1362074"/>
            <a:ext cx="3681228" cy="491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798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</TotalTime>
  <Words>530</Words>
  <Application>Microsoft Office PowerPoint</Application>
  <PresentationFormat>Widescreen</PresentationFormat>
  <Paragraphs>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Century Gothic</vt:lpstr>
      <vt:lpstr>Consolas</vt:lpstr>
      <vt:lpstr>Courier New</vt:lpstr>
      <vt:lpstr>Wingdings 3</vt:lpstr>
      <vt:lpstr>Ion</vt:lpstr>
      <vt:lpstr>.NET &amp; IDE</vt:lpstr>
      <vt:lpstr>.NET Introduction</vt:lpstr>
      <vt:lpstr>.NET Components</vt:lpstr>
      <vt:lpstr>.NET Ecosystem</vt:lpstr>
      <vt:lpstr>.NET HISTORY</vt:lpstr>
      <vt:lpstr>PowerPoint Presentation</vt:lpstr>
      <vt:lpstr>PowerPoint Presentation</vt:lpstr>
      <vt:lpstr>PowerPoint Presentation</vt:lpstr>
      <vt:lpstr>.NET Framework</vt:lpstr>
      <vt:lpstr>.NET</vt:lpstr>
      <vt:lpstr>IDEs</vt:lpstr>
      <vt:lpstr>Visual Studio 2022</vt:lpstr>
      <vt:lpstr>Visual Studio 2022</vt:lpstr>
      <vt:lpstr>Visual Studio 2022</vt:lpstr>
      <vt:lpstr>Visual Studio Code and .NET CLI</vt:lpstr>
      <vt:lpstr>Visual Studio Code and .NET CLI</vt:lpstr>
      <vt:lpstr>Visual Studio Code and .NET CLI</vt:lpstr>
      <vt:lpstr>Visual Studio Code and .NET CLI</vt:lpstr>
      <vt:lpstr>PowerPoint Presentation</vt:lpstr>
      <vt:lpstr>PowerPoint Presentation</vt:lpstr>
      <vt:lpstr>Add a new project</vt:lpstr>
      <vt:lpstr>PowerPoint Presentation</vt:lpstr>
      <vt:lpstr>Modifying Program.cs of the new project</vt:lpstr>
      <vt:lpstr>PowerPoint Presentation</vt:lpstr>
      <vt:lpstr>Project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&amp; IDE</dc:title>
  <dc:creator>Kwak, Myungjae</dc:creator>
  <cp:lastModifiedBy>Kwak, Myungjae</cp:lastModifiedBy>
  <cp:revision>3</cp:revision>
  <dcterms:created xsi:type="dcterms:W3CDTF">2024-07-07T17:57:31Z</dcterms:created>
  <dcterms:modified xsi:type="dcterms:W3CDTF">2024-07-07T22:28:26Z</dcterms:modified>
</cp:coreProperties>
</file>